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97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28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281FD-3919-4395-8279-6553D2A13AB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EC5-FC59-488C-9EF0-F82B19D1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59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281FD-3919-4395-8279-6553D2A13AB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EC5-FC59-488C-9EF0-F82B19D1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33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281FD-3919-4395-8279-6553D2A13AB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EC5-FC59-488C-9EF0-F82B19D1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430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281FD-3919-4395-8279-6553D2A13AB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EC5-FC59-488C-9EF0-F82B19D1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86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281FD-3919-4395-8279-6553D2A13AB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EC5-FC59-488C-9EF0-F82B19D1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730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281FD-3919-4395-8279-6553D2A13AB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EC5-FC59-488C-9EF0-F82B19D1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81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281FD-3919-4395-8279-6553D2A13AB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EC5-FC59-488C-9EF0-F82B19D1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840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281FD-3919-4395-8279-6553D2A13AB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EC5-FC59-488C-9EF0-F82B19D1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190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281FD-3919-4395-8279-6553D2A13AB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EC5-FC59-488C-9EF0-F82B19D1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420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281FD-3919-4395-8279-6553D2A13AB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EC5-FC59-488C-9EF0-F82B19D1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80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281FD-3919-4395-8279-6553D2A13AB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EC5-FC59-488C-9EF0-F82B19D1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893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281FD-3919-4395-8279-6553D2A13AB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07EC5-FC59-488C-9EF0-F82B19D1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688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  <p:sp>
        <p:nvSpPr>
          <p:cNvPr id="5" name="TextBox 4"/>
          <p:cNvSpPr txBox="1"/>
          <p:nvPr/>
        </p:nvSpPr>
        <p:spPr>
          <a:xfrm>
            <a:off x="3420094" y="4945566"/>
            <a:ext cx="5225142" cy="156966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MEDIA MASSA </a:t>
            </a:r>
          </a:p>
          <a:p>
            <a:pPr algn="ctr"/>
            <a:r>
              <a:rPr lang="en-US" sz="32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&amp; </a:t>
            </a:r>
          </a:p>
          <a:p>
            <a:pPr algn="ctr"/>
            <a:r>
              <a:rPr lang="en-US" sz="32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ISU KONTEMPORER</a:t>
            </a:r>
            <a:endParaRPr lang="en-US" sz="3200" dirty="0">
              <a:solidFill>
                <a:schemeClr val="bg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20095" y="365125"/>
            <a:ext cx="5225142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YUNANTO HARIANDJA, </a:t>
            </a:r>
            <a:r>
              <a:rPr lang="en-US" sz="2400" dirty="0" err="1" smtClean="0">
                <a:solidFill>
                  <a:schemeClr val="bg1"/>
                </a:solidFill>
              </a:rPr>
              <a:t>S.Sos</a:t>
            </a:r>
            <a:r>
              <a:rPr lang="en-US" sz="2400" dirty="0" smtClean="0">
                <a:solidFill>
                  <a:schemeClr val="bg1"/>
                </a:solidFill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</a:rPr>
              <a:t>M.Si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85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BUKU TENTANG MEDIA DIGITAL DAN ISU KONTEMPORER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sz="2900" i="1" dirty="0"/>
              <a:t>Cyber Society: </a:t>
            </a:r>
            <a:r>
              <a:rPr lang="en-US" sz="2900" i="1" dirty="0" err="1"/>
              <a:t>Teknologi</a:t>
            </a:r>
            <a:r>
              <a:rPr lang="en-US" sz="2900" i="1" dirty="0"/>
              <a:t>, Media </a:t>
            </a:r>
            <a:r>
              <a:rPr lang="en-US" sz="2900" i="1" dirty="0" err="1"/>
              <a:t>Baru</a:t>
            </a:r>
            <a:r>
              <a:rPr lang="en-US" sz="2900" i="1" dirty="0"/>
              <a:t>, </a:t>
            </a:r>
            <a:r>
              <a:rPr lang="en-US" sz="2900" i="1" dirty="0" err="1"/>
              <a:t>dan</a:t>
            </a:r>
            <a:r>
              <a:rPr lang="en-US" sz="2900" i="1" dirty="0"/>
              <a:t> </a:t>
            </a:r>
            <a:r>
              <a:rPr lang="en-US" sz="2900" i="1" dirty="0" err="1"/>
              <a:t>Disrupsi</a:t>
            </a:r>
            <a:r>
              <a:rPr lang="en-US" sz="2900" i="1" dirty="0"/>
              <a:t> </a:t>
            </a:r>
            <a:r>
              <a:rPr lang="en-US" sz="2900" i="1" dirty="0" err="1"/>
              <a:t>Informasi</a:t>
            </a:r>
            <a:r>
              <a:rPr lang="en-US" sz="2900" dirty="0"/>
              <a:t> (2020) </a:t>
            </a:r>
            <a:r>
              <a:rPr lang="en-US" sz="2900" dirty="0" err="1"/>
              <a:t>oleh</a:t>
            </a:r>
            <a:r>
              <a:rPr lang="en-US" sz="2900" dirty="0"/>
              <a:t> Budi F. </a:t>
            </a:r>
            <a:r>
              <a:rPr lang="en-US" sz="2900" dirty="0" err="1"/>
              <a:t>Hutagalung</a:t>
            </a:r>
            <a:r>
              <a:rPr lang="en-US" sz="2900" dirty="0"/>
              <a:t>, </a:t>
            </a:r>
            <a:r>
              <a:rPr lang="en-US" sz="2900" dirty="0" err="1"/>
              <a:t>dkk</a:t>
            </a:r>
            <a:r>
              <a:rPr lang="en-US" sz="2900" dirty="0"/>
              <a:t>..</a:t>
            </a:r>
          </a:p>
          <a:p>
            <a:pPr lvl="1"/>
            <a:r>
              <a:rPr lang="en-US" sz="2900" dirty="0" err="1"/>
              <a:t>Mengapa</a:t>
            </a:r>
            <a:r>
              <a:rPr lang="en-US" sz="2900" dirty="0"/>
              <a:t> </a:t>
            </a:r>
            <a:r>
              <a:rPr lang="en-US" sz="2900" dirty="0" err="1"/>
              <a:t>relevan</a:t>
            </a:r>
            <a:r>
              <a:rPr lang="en-US" sz="2900" dirty="0"/>
              <a:t>? </a:t>
            </a:r>
            <a:r>
              <a:rPr lang="en-US" sz="2900" dirty="0" err="1"/>
              <a:t>Buku</a:t>
            </a:r>
            <a:r>
              <a:rPr lang="en-US" sz="2900" dirty="0"/>
              <a:t> </a:t>
            </a:r>
            <a:r>
              <a:rPr lang="en-US" sz="2900" dirty="0" err="1"/>
              <a:t>ini</a:t>
            </a:r>
            <a:r>
              <a:rPr lang="en-US" sz="2900" dirty="0"/>
              <a:t> </a:t>
            </a:r>
            <a:r>
              <a:rPr lang="en-US" sz="2900" dirty="0" err="1"/>
              <a:t>membahas</a:t>
            </a:r>
            <a:r>
              <a:rPr lang="en-US" sz="2900" dirty="0"/>
              <a:t> </a:t>
            </a:r>
            <a:r>
              <a:rPr lang="en-US" sz="2900" dirty="0" err="1"/>
              <a:t>isu-isu</a:t>
            </a:r>
            <a:r>
              <a:rPr lang="en-US" sz="2900" dirty="0"/>
              <a:t> </a:t>
            </a:r>
            <a:r>
              <a:rPr lang="en-US" sz="2900" dirty="0" err="1"/>
              <a:t>masyarakat</a:t>
            </a:r>
            <a:r>
              <a:rPr lang="en-US" sz="2900" dirty="0"/>
              <a:t> digital </a:t>
            </a:r>
            <a:r>
              <a:rPr lang="en-US" sz="2900" dirty="0" err="1"/>
              <a:t>kontemporer</a:t>
            </a:r>
            <a:r>
              <a:rPr lang="en-US" sz="2900" dirty="0"/>
              <a:t>, </a:t>
            </a:r>
            <a:r>
              <a:rPr lang="en-US" sz="2900" dirty="0" err="1"/>
              <a:t>termasuk</a:t>
            </a:r>
            <a:r>
              <a:rPr lang="en-US" sz="2900" dirty="0"/>
              <a:t> </a:t>
            </a:r>
            <a:r>
              <a:rPr lang="en-US" sz="2900" dirty="0" err="1"/>
              <a:t>dampak</a:t>
            </a:r>
            <a:r>
              <a:rPr lang="en-US" sz="2900" dirty="0"/>
              <a:t> </a:t>
            </a:r>
            <a:r>
              <a:rPr lang="en-US" sz="2900" dirty="0" err="1"/>
              <a:t>teknologi</a:t>
            </a:r>
            <a:r>
              <a:rPr lang="en-US" sz="2900" dirty="0"/>
              <a:t> </a:t>
            </a:r>
            <a:r>
              <a:rPr lang="en-US" sz="2900" dirty="0" err="1"/>
              <a:t>baru</a:t>
            </a:r>
            <a:r>
              <a:rPr lang="en-US" sz="2900" dirty="0"/>
              <a:t> </a:t>
            </a:r>
            <a:r>
              <a:rPr lang="en-US" sz="2900" dirty="0" err="1"/>
              <a:t>dan</a:t>
            </a:r>
            <a:r>
              <a:rPr lang="en-US" sz="2900" dirty="0"/>
              <a:t> media </a:t>
            </a:r>
            <a:r>
              <a:rPr lang="en-US" sz="2900" dirty="0" err="1"/>
              <a:t>sosial</a:t>
            </a:r>
            <a:r>
              <a:rPr lang="en-US" sz="2900" dirty="0"/>
              <a:t> </a:t>
            </a:r>
            <a:r>
              <a:rPr lang="en-US" sz="2900" dirty="0" err="1"/>
              <a:t>terhadap</a:t>
            </a:r>
            <a:r>
              <a:rPr lang="en-US" sz="2900" dirty="0"/>
              <a:t> </a:t>
            </a:r>
            <a:r>
              <a:rPr lang="en-US" sz="2900" dirty="0" err="1"/>
              <a:t>disrupsi</a:t>
            </a:r>
            <a:r>
              <a:rPr lang="en-US" sz="2900" dirty="0"/>
              <a:t> </a:t>
            </a:r>
            <a:r>
              <a:rPr lang="en-US" sz="2900" dirty="0" err="1"/>
              <a:t>informasi</a:t>
            </a:r>
            <a:r>
              <a:rPr lang="en-US" sz="2900" dirty="0"/>
              <a:t>. </a:t>
            </a:r>
            <a:r>
              <a:rPr lang="en-US" sz="2900" dirty="0" err="1"/>
              <a:t>Sangat</a:t>
            </a:r>
            <a:r>
              <a:rPr lang="en-US" sz="2900" dirty="0"/>
              <a:t> </a:t>
            </a:r>
            <a:r>
              <a:rPr lang="en-US" sz="2900" dirty="0" err="1"/>
              <a:t>cocok</a:t>
            </a:r>
            <a:r>
              <a:rPr lang="en-US" sz="2900" dirty="0"/>
              <a:t> </a:t>
            </a:r>
            <a:r>
              <a:rPr lang="en-US" sz="2900" dirty="0" err="1"/>
              <a:t>untuk</a:t>
            </a:r>
            <a:r>
              <a:rPr lang="en-US" sz="2900" dirty="0"/>
              <a:t> </a:t>
            </a:r>
            <a:r>
              <a:rPr lang="en-US" sz="2900" dirty="0" err="1"/>
              <a:t>materi</a:t>
            </a:r>
            <a:r>
              <a:rPr lang="en-US" sz="2900" dirty="0"/>
              <a:t> </a:t>
            </a:r>
            <a:r>
              <a:rPr lang="en-US" sz="2900" dirty="0" err="1"/>
              <a:t>tentang</a:t>
            </a:r>
            <a:r>
              <a:rPr lang="en-US" sz="2900" dirty="0"/>
              <a:t> media digital, </a:t>
            </a:r>
            <a:r>
              <a:rPr lang="en-US" sz="2900" dirty="0" err="1"/>
              <a:t>hoaks</a:t>
            </a:r>
            <a:r>
              <a:rPr lang="en-US" sz="2900" dirty="0"/>
              <a:t>, </a:t>
            </a:r>
            <a:r>
              <a:rPr lang="en-US" sz="2900" dirty="0" err="1"/>
              <a:t>dan</a:t>
            </a:r>
            <a:r>
              <a:rPr lang="en-US" sz="2900" dirty="0"/>
              <a:t> </a:t>
            </a:r>
            <a:r>
              <a:rPr lang="en-US" sz="2900" dirty="0" err="1"/>
              <a:t>literasi</a:t>
            </a:r>
            <a:r>
              <a:rPr lang="en-US" sz="2900" dirty="0"/>
              <a:t> digital.</a:t>
            </a:r>
          </a:p>
          <a:p>
            <a:pPr lvl="0"/>
            <a:r>
              <a:rPr lang="en-US" sz="2900" i="1" dirty="0" err="1"/>
              <a:t>Manajemen</a:t>
            </a:r>
            <a:r>
              <a:rPr lang="en-US" sz="2900" i="1" dirty="0"/>
              <a:t> Media </a:t>
            </a:r>
            <a:r>
              <a:rPr lang="en-US" sz="2900" i="1" dirty="0" err="1"/>
              <a:t>Kontemporer</a:t>
            </a:r>
            <a:r>
              <a:rPr lang="en-US" sz="2900" i="1" dirty="0"/>
              <a:t>: </a:t>
            </a:r>
            <a:r>
              <a:rPr lang="en-US" sz="2900" i="1" dirty="0" err="1"/>
              <a:t>Mengelola</a:t>
            </a:r>
            <a:r>
              <a:rPr lang="en-US" sz="2900" i="1" dirty="0"/>
              <a:t> Media </a:t>
            </a:r>
            <a:r>
              <a:rPr lang="en-US" sz="2900" i="1" dirty="0" err="1"/>
              <a:t>Cetak</a:t>
            </a:r>
            <a:r>
              <a:rPr lang="en-US" sz="2900" i="1" dirty="0"/>
              <a:t>, </a:t>
            </a:r>
            <a:r>
              <a:rPr lang="en-US" sz="2900" i="1" dirty="0" err="1"/>
              <a:t>Penyiaran</a:t>
            </a:r>
            <a:r>
              <a:rPr lang="en-US" sz="2900" i="1" dirty="0"/>
              <a:t>, </a:t>
            </a:r>
            <a:r>
              <a:rPr lang="en-US" sz="2900" i="1" dirty="0" err="1"/>
              <a:t>dan</a:t>
            </a:r>
            <a:r>
              <a:rPr lang="en-US" sz="2900" i="1" dirty="0"/>
              <a:t> Digital</a:t>
            </a:r>
            <a:r>
              <a:rPr lang="en-US" sz="2900" dirty="0"/>
              <a:t> (2022) </a:t>
            </a:r>
            <a:r>
              <a:rPr lang="en-US" sz="2900" dirty="0" err="1"/>
              <a:t>oleh</a:t>
            </a:r>
            <a:r>
              <a:rPr lang="en-US" sz="2900" dirty="0"/>
              <a:t> Muhammad </a:t>
            </a:r>
            <a:r>
              <a:rPr lang="en-US" sz="2900" dirty="0" err="1"/>
              <a:t>Ikhwan</a:t>
            </a:r>
            <a:r>
              <a:rPr lang="en-US" sz="2900" dirty="0"/>
              <a:t>.</a:t>
            </a:r>
          </a:p>
          <a:p>
            <a:pPr lvl="1"/>
            <a:r>
              <a:rPr lang="en-US" sz="2900" dirty="0" err="1"/>
              <a:t>Mengapa</a:t>
            </a:r>
            <a:r>
              <a:rPr lang="en-US" sz="2900" dirty="0"/>
              <a:t> </a:t>
            </a:r>
            <a:r>
              <a:rPr lang="en-US" sz="2900" dirty="0" err="1"/>
              <a:t>relevan</a:t>
            </a:r>
            <a:r>
              <a:rPr lang="en-US" sz="2900" dirty="0"/>
              <a:t>? </a:t>
            </a:r>
            <a:r>
              <a:rPr lang="en-US" sz="2900" dirty="0" err="1"/>
              <a:t>Buku</a:t>
            </a:r>
            <a:r>
              <a:rPr lang="en-US" sz="2900" dirty="0"/>
              <a:t> </a:t>
            </a:r>
            <a:r>
              <a:rPr lang="en-US" sz="2900" dirty="0" err="1"/>
              <a:t>ini</a:t>
            </a:r>
            <a:r>
              <a:rPr lang="en-US" sz="2900" dirty="0"/>
              <a:t> </a:t>
            </a:r>
            <a:r>
              <a:rPr lang="en-US" sz="2900" dirty="0" err="1"/>
              <a:t>memberikan</a:t>
            </a:r>
            <a:r>
              <a:rPr lang="en-US" sz="2900" dirty="0"/>
              <a:t> </a:t>
            </a:r>
            <a:r>
              <a:rPr lang="en-US" sz="2900" dirty="0" err="1"/>
              <a:t>pemahaman</a:t>
            </a:r>
            <a:r>
              <a:rPr lang="en-US" sz="2900" dirty="0"/>
              <a:t> </a:t>
            </a:r>
            <a:r>
              <a:rPr lang="en-US" sz="2900" dirty="0" err="1"/>
              <a:t>tentang</a:t>
            </a:r>
            <a:r>
              <a:rPr lang="en-US" sz="2900" dirty="0"/>
              <a:t> </a:t>
            </a:r>
            <a:r>
              <a:rPr lang="en-US" sz="2900" dirty="0" err="1"/>
              <a:t>manajemen</a:t>
            </a:r>
            <a:r>
              <a:rPr lang="en-US" sz="2900" dirty="0"/>
              <a:t> media di era </a:t>
            </a:r>
            <a:r>
              <a:rPr lang="en-US" sz="2900" dirty="0" err="1"/>
              <a:t>konvergensi</a:t>
            </a:r>
            <a:r>
              <a:rPr lang="en-US" sz="2900" dirty="0"/>
              <a:t>, yang </a:t>
            </a:r>
            <a:r>
              <a:rPr lang="en-US" sz="2900" dirty="0" err="1"/>
              <a:t>mencakup</a:t>
            </a:r>
            <a:r>
              <a:rPr lang="en-US" sz="2900" dirty="0"/>
              <a:t> media </a:t>
            </a:r>
            <a:r>
              <a:rPr lang="en-US" sz="2900" dirty="0" err="1"/>
              <a:t>tradisional</a:t>
            </a:r>
            <a:r>
              <a:rPr lang="en-US" sz="2900" dirty="0"/>
              <a:t> </a:t>
            </a:r>
            <a:r>
              <a:rPr lang="en-US" sz="2900" dirty="0" err="1"/>
              <a:t>dan</a:t>
            </a:r>
            <a:r>
              <a:rPr lang="en-US" sz="2900" dirty="0"/>
              <a:t> digital. </a:t>
            </a:r>
            <a:r>
              <a:rPr lang="en-US" sz="2900" dirty="0" err="1"/>
              <a:t>Sangat</a:t>
            </a:r>
            <a:r>
              <a:rPr lang="en-US" sz="2900" dirty="0"/>
              <a:t> </a:t>
            </a:r>
            <a:r>
              <a:rPr lang="en-US" sz="2900" dirty="0" err="1"/>
              <a:t>cocok</a:t>
            </a:r>
            <a:r>
              <a:rPr lang="en-US" sz="2900" dirty="0"/>
              <a:t> </a:t>
            </a:r>
            <a:r>
              <a:rPr lang="en-US" sz="2900" dirty="0" err="1"/>
              <a:t>untuk</a:t>
            </a:r>
            <a:r>
              <a:rPr lang="en-US" sz="2900" dirty="0"/>
              <a:t> </a:t>
            </a:r>
            <a:r>
              <a:rPr lang="en-US" sz="2900" dirty="0" err="1"/>
              <a:t>membahas</a:t>
            </a:r>
            <a:r>
              <a:rPr lang="en-US" sz="2900" dirty="0"/>
              <a:t> </a:t>
            </a:r>
            <a:r>
              <a:rPr lang="en-US" sz="2900" dirty="0" err="1"/>
              <a:t>ekonomi</a:t>
            </a:r>
            <a:r>
              <a:rPr lang="en-US" sz="2900" dirty="0"/>
              <a:t> </a:t>
            </a:r>
            <a:r>
              <a:rPr lang="en-US" sz="2900" dirty="0" err="1"/>
              <a:t>politik</a:t>
            </a:r>
            <a:r>
              <a:rPr lang="en-US" sz="2900" dirty="0"/>
              <a:t> media </a:t>
            </a:r>
            <a:r>
              <a:rPr lang="en-US" sz="2900" dirty="0" err="1"/>
              <a:t>dan</a:t>
            </a:r>
            <a:r>
              <a:rPr lang="en-US" sz="2900" dirty="0"/>
              <a:t> </a:t>
            </a:r>
            <a:r>
              <a:rPr lang="en-US" sz="2900" dirty="0" err="1"/>
              <a:t>transformasi</a:t>
            </a:r>
            <a:r>
              <a:rPr lang="en-US" sz="2900" dirty="0"/>
              <a:t> </a:t>
            </a:r>
            <a:r>
              <a:rPr lang="en-US" sz="2900" dirty="0" err="1"/>
              <a:t>jurnalisme</a:t>
            </a:r>
            <a:r>
              <a:rPr lang="en-US" sz="2900" dirty="0"/>
              <a:t>.</a:t>
            </a:r>
          </a:p>
          <a:p>
            <a:pPr lvl="0"/>
            <a:r>
              <a:rPr lang="en-US" sz="2900" i="1" dirty="0" err="1"/>
              <a:t>Disinformasi</a:t>
            </a:r>
            <a:r>
              <a:rPr lang="en-US" sz="2900" i="1" dirty="0"/>
              <a:t> </a:t>
            </a:r>
            <a:r>
              <a:rPr lang="en-US" sz="2900" i="1" dirty="0" err="1"/>
              <a:t>dan</a:t>
            </a:r>
            <a:r>
              <a:rPr lang="en-US" sz="2900" i="1" dirty="0"/>
              <a:t> </a:t>
            </a:r>
            <a:r>
              <a:rPr lang="en-US" sz="2900" i="1" dirty="0" err="1"/>
              <a:t>Manipulasi</a:t>
            </a:r>
            <a:r>
              <a:rPr lang="en-US" sz="2900" i="1" dirty="0"/>
              <a:t> di Media Digital</a:t>
            </a:r>
            <a:r>
              <a:rPr lang="en-US" sz="2900" dirty="0"/>
              <a:t> (2024)</a:t>
            </a:r>
          </a:p>
          <a:p>
            <a:pPr lvl="1"/>
            <a:r>
              <a:rPr lang="en-US" sz="2900" dirty="0" err="1"/>
              <a:t>Mengapa</a:t>
            </a:r>
            <a:r>
              <a:rPr lang="en-US" sz="2900" dirty="0"/>
              <a:t> </a:t>
            </a:r>
            <a:r>
              <a:rPr lang="en-US" sz="2900" dirty="0" err="1"/>
              <a:t>relevan</a:t>
            </a:r>
            <a:r>
              <a:rPr lang="en-US" sz="2900" dirty="0"/>
              <a:t>? </a:t>
            </a:r>
            <a:r>
              <a:rPr lang="en-US" sz="2900" dirty="0" err="1"/>
              <a:t>Buku</a:t>
            </a:r>
            <a:r>
              <a:rPr lang="en-US" sz="2900" dirty="0"/>
              <a:t> </a:t>
            </a:r>
            <a:r>
              <a:rPr lang="en-US" sz="2900" dirty="0" err="1"/>
              <a:t>ini</a:t>
            </a:r>
            <a:r>
              <a:rPr lang="en-US" sz="2900" dirty="0"/>
              <a:t> </a:t>
            </a:r>
            <a:r>
              <a:rPr lang="en-US" sz="2900" dirty="0" err="1"/>
              <a:t>secara</a:t>
            </a:r>
            <a:r>
              <a:rPr lang="en-US" sz="2900" dirty="0"/>
              <a:t> </a:t>
            </a:r>
            <a:r>
              <a:rPr lang="en-US" sz="2900" dirty="0" err="1"/>
              <a:t>spesifik</a:t>
            </a:r>
            <a:r>
              <a:rPr lang="en-US" sz="2900" dirty="0"/>
              <a:t> </a:t>
            </a:r>
            <a:r>
              <a:rPr lang="en-US" sz="2900" dirty="0" err="1"/>
              <a:t>membahas</a:t>
            </a:r>
            <a:r>
              <a:rPr lang="en-US" sz="2900" dirty="0"/>
              <a:t> </a:t>
            </a:r>
            <a:r>
              <a:rPr lang="en-US" sz="2900" dirty="0" err="1"/>
              <a:t>isu</a:t>
            </a:r>
            <a:r>
              <a:rPr lang="en-US" sz="2900" dirty="0"/>
              <a:t> </a:t>
            </a:r>
            <a:r>
              <a:rPr lang="en-US" sz="2900" dirty="0" err="1"/>
              <a:t>disinformasi</a:t>
            </a:r>
            <a:r>
              <a:rPr lang="en-US" sz="2900" dirty="0"/>
              <a:t>, </a:t>
            </a:r>
            <a:r>
              <a:rPr lang="en-US" sz="2900" dirty="0" err="1"/>
              <a:t>hoaks</a:t>
            </a:r>
            <a:r>
              <a:rPr lang="en-US" sz="2900" dirty="0"/>
              <a:t>, </a:t>
            </a:r>
            <a:r>
              <a:rPr lang="en-US" sz="2900" dirty="0" err="1"/>
              <a:t>dan</a:t>
            </a:r>
            <a:r>
              <a:rPr lang="en-US" sz="2900" dirty="0"/>
              <a:t> </a:t>
            </a:r>
            <a:r>
              <a:rPr lang="en-US" sz="2900" dirty="0" err="1"/>
              <a:t>manipulasi</a:t>
            </a:r>
            <a:r>
              <a:rPr lang="en-US" sz="2900" dirty="0"/>
              <a:t> </a:t>
            </a:r>
            <a:r>
              <a:rPr lang="en-US" sz="2900" dirty="0" err="1"/>
              <a:t>informasi</a:t>
            </a:r>
            <a:r>
              <a:rPr lang="en-US" sz="2900" dirty="0"/>
              <a:t> di platform media digital, </a:t>
            </a:r>
            <a:r>
              <a:rPr lang="en-US" sz="2900" dirty="0" err="1"/>
              <a:t>memberikan</a:t>
            </a:r>
            <a:r>
              <a:rPr lang="en-US" sz="2900" dirty="0"/>
              <a:t> </a:t>
            </a:r>
            <a:r>
              <a:rPr lang="en-US" sz="2900" dirty="0" err="1"/>
              <a:t>pemahaman</a:t>
            </a:r>
            <a:r>
              <a:rPr lang="en-US" sz="2900" dirty="0"/>
              <a:t> </a:t>
            </a:r>
            <a:r>
              <a:rPr lang="en-US" sz="2900" dirty="0" err="1"/>
              <a:t>mendalam</a:t>
            </a:r>
            <a:r>
              <a:rPr lang="en-US" sz="2900" dirty="0"/>
              <a:t> </a:t>
            </a:r>
            <a:r>
              <a:rPr lang="en-US" sz="2900" dirty="0" err="1"/>
              <a:t>tentang</a:t>
            </a:r>
            <a:r>
              <a:rPr lang="en-US" sz="2900" dirty="0"/>
              <a:t> </a:t>
            </a:r>
            <a:r>
              <a:rPr lang="en-US" sz="2900" dirty="0" err="1"/>
              <a:t>tantangan</a:t>
            </a:r>
            <a:r>
              <a:rPr lang="en-US" sz="2900" dirty="0"/>
              <a:t> </a:t>
            </a:r>
            <a:r>
              <a:rPr lang="en-US" sz="2900" dirty="0" err="1"/>
              <a:t>etika</a:t>
            </a:r>
            <a:r>
              <a:rPr lang="en-US" sz="2900" dirty="0"/>
              <a:t> di era </a:t>
            </a:r>
            <a:r>
              <a:rPr lang="en-US" sz="2900" dirty="0" err="1"/>
              <a:t>informasi</a:t>
            </a:r>
            <a:r>
              <a:rPr lang="en-US" sz="2900" dirty="0"/>
              <a:t>.</a:t>
            </a:r>
          </a:p>
          <a:p>
            <a:pPr lvl="0"/>
            <a:r>
              <a:rPr lang="en-US" sz="2900" i="1" dirty="0" err="1"/>
              <a:t>Komunikasi</a:t>
            </a:r>
            <a:r>
              <a:rPr lang="en-US" sz="2900" i="1" dirty="0"/>
              <a:t> </a:t>
            </a:r>
            <a:r>
              <a:rPr lang="en-US" sz="2900" i="1" dirty="0" err="1"/>
              <a:t>Kontemporer</a:t>
            </a:r>
            <a:r>
              <a:rPr lang="en-US" sz="2900" i="1" dirty="0"/>
              <a:t> </a:t>
            </a:r>
            <a:r>
              <a:rPr lang="en-US" sz="2900" i="1" dirty="0" err="1"/>
              <a:t>dan</a:t>
            </a:r>
            <a:r>
              <a:rPr lang="en-US" sz="2900" i="1" dirty="0"/>
              <a:t> </a:t>
            </a:r>
            <a:r>
              <a:rPr lang="en-US" sz="2900" i="1" dirty="0" err="1"/>
              <a:t>Masyarakat</a:t>
            </a:r>
            <a:r>
              <a:rPr lang="en-US" sz="2900" dirty="0"/>
              <a:t> (2019) </a:t>
            </a:r>
            <a:r>
              <a:rPr lang="en-US" sz="2900" dirty="0" err="1"/>
              <a:t>oleh</a:t>
            </a:r>
            <a:r>
              <a:rPr lang="en-US" sz="2900" dirty="0"/>
              <a:t> </a:t>
            </a:r>
            <a:r>
              <a:rPr lang="en-US" sz="2900" dirty="0" err="1"/>
              <a:t>Wulan</a:t>
            </a:r>
            <a:r>
              <a:rPr lang="en-US" sz="2900" dirty="0"/>
              <a:t> </a:t>
            </a:r>
            <a:r>
              <a:rPr lang="en-US" sz="2900" dirty="0" err="1"/>
              <a:t>Purnama</a:t>
            </a:r>
            <a:r>
              <a:rPr lang="en-US" sz="2900" dirty="0"/>
              <a:t> Sari </a:t>
            </a:r>
            <a:r>
              <a:rPr lang="en-US" sz="2900" dirty="0" err="1"/>
              <a:t>dan</a:t>
            </a:r>
            <a:r>
              <a:rPr lang="en-US" sz="2900" dirty="0"/>
              <a:t> Lydia Irena (Ed</a:t>
            </a:r>
            <a:r>
              <a:rPr lang="en-US" sz="2900" dirty="0" smtClean="0"/>
              <a:t>.).</a:t>
            </a:r>
          </a:p>
          <a:p>
            <a:r>
              <a:rPr lang="en-US" sz="2900" dirty="0" err="1"/>
              <a:t>Mengapa</a:t>
            </a:r>
            <a:r>
              <a:rPr lang="en-US" sz="2900" dirty="0"/>
              <a:t> </a:t>
            </a:r>
            <a:r>
              <a:rPr lang="en-US" sz="2900" dirty="0" err="1"/>
              <a:t>relevan</a:t>
            </a:r>
            <a:r>
              <a:rPr lang="en-US" sz="2900" dirty="0"/>
              <a:t>? </a:t>
            </a:r>
            <a:r>
              <a:rPr lang="en-US" sz="2900" dirty="0" err="1"/>
              <a:t>Buku</a:t>
            </a:r>
            <a:r>
              <a:rPr lang="en-US" sz="2900" dirty="0"/>
              <a:t> </a:t>
            </a:r>
            <a:r>
              <a:rPr lang="en-US" sz="2900" dirty="0" err="1"/>
              <a:t>ini</a:t>
            </a:r>
            <a:r>
              <a:rPr lang="en-US" sz="2900" dirty="0"/>
              <a:t> </a:t>
            </a:r>
            <a:r>
              <a:rPr lang="en-US" sz="2900" dirty="0" err="1"/>
              <a:t>menyajikan</a:t>
            </a:r>
            <a:r>
              <a:rPr lang="en-US" sz="2900" dirty="0"/>
              <a:t> </a:t>
            </a:r>
            <a:r>
              <a:rPr lang="en-US" sz="2900" dirty="0" err="1"/>
              <a:t>berbagai</a:t>
            </a:r>
            <a:r>
              <a:rPr lang="en-US" sz="2900" dirty="0"/>
              <a:t> </a:t>
            </a:r>
            <a:r>
              <a:rPr lang="en-US" sz="2900" dirty="0" err="1"/>
              <a:t>perspektif</a:t>
            </a:r>
            <a:r>
              <a:rPr lang="en-US" sz="2900" dirty="0"/>
              <a:t> </a:t>
            </a:r>
            <a:r>
              <a:rPr lang="en-US" sz="2900" dirty="0" err="1"/>
              <a:t>tentang</a:t>
            </a:r>
            <a:r>
              <a:rPr lang="en-US" sz="2900" dirty="0"/>
              <a:t> </a:t>
            </a:r>
            <a:r>
              <a:rPr lang="en-US" sz="2900" dirty="0" err="1"/>
              <a:t>relasi</a:t>
            </a:r>
            <a:r>
              <a:rPr lang="en-US" sz="2900" dirty="0"/>
              <a:t> media </a:t>
            </a:r>
            <a:r>
              <a:rPr lang="en-US" sz="2900" dirty="0" err="1"/>
              <a:t>dengan</a:t>
            </a:r>
            <a:r>
              <a:rPr lang="en-US" sz="2900" dirty="0"/>
              <a:t> </a:t>
            </a:r>
            <a:r>
              <a:rPr lang="en-US" sz="2900" dirty="0" err="1"/>
              <a:t>masyarakat</a:t>
            </a:r>
            <a:r>
              <a:rPr lang="en-US" sz="2900" dirty="0"/>
              <a:t> modern, </a:t>
            </a:r>
            <a:r>
              <a:rPr lang="en-US" sz="2900" dirty="0" err="1"/>
              <a:t>mencakup</a:t>
            </a:r>
            <a:r>
              <a:rPr lang="en-US" sz="2900" dirty="0"/>
              <a:t> </a:t>
            </a:r>
            <a:r>
              <a:rPr lang="en-US" sz="2900" dirty="0" err="1"/>
              <a:t>isu-isu</a:t>
            </a:r>
            <a:r>
              <a:rPr lang="en-US" sz="2900" dirty="0"/>
              <a:t> media </a:t>
            </a:r>
            <a:r>
              <a:rPr lang="en-US" sz="2900" dirty="0" err="1"/>
              <a:t>baru</a:t>
            </a:r>
            <a:r>
              <a:rPr lang="en-US" sz="2900" dirty="0"/>
              <a:t>, </a:t>
            </a:r>
            <a:r>
              <a:rPr lang="en-US" sz="2900" dirty="0" err="1"/>
              <a:t>komunitas</a:t>
            </a:r>
            <a:r>
              <a:rPr lang="en-US" sz="2900" dirty="0"/>
              <a:t>, </a:t>
            </a:r>
            <a:r>
              <a:rPr lang="en-US" sz="2900" dirty="0" err="1"/>
              <a:t>hingga</a:t>
            </a:r>
            <a:r>
              <a:rPr lang="en-US" sz="2900" dirty="0"/>
              <a:t> </a:t>
            </a:r>
            <a:r>
              <a:rPr lang="en-US" sz="2900" dirty="0" err="1"/>
              <a:t>budaya</a:t>
            </a:r>
            <a:r>
              <a:rPr lang="en-US" sz="2900" dirty="0"/>
              <a:t>. </a:t>
            </a:r>
          </a:p>
          <a:p>
            <a:pPr lvl="0"/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542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BUKU TENTANG ISU SOSAIL DAN POLITIK DALAM MEDIA MASSA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 err="1"/>
              <a:t>Komunikasi</a:t>
            </a:r>
            <a:r>
              <a:rPr lang="en-US" i="1" dirty="0"/>
              <a:t> </a:t>
            </a:r>
            <a:r>
              <a:rPr lang="en-US" i="1" dirty="0" err="1"/>
              <a:t>Politik</a:t>
            </a:r>
            <a:r>
              <a:rPr lang="en-US" i="1" dirty="0"/>
              <a:t>, Media Massa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Opini</a:t>
            </a:r>
            <a:r>
              <a:rPr lang="en-US" i="1" dirty="0"/>
              <a:t> </a:t>
            </a:r>
            <a:r>
              <a:rPr lang="en-US" i="1" dirty="0" err="1"/>
              <a:t>Publik</a:t>
            </a:r>
            <a:r>
              <a:rPr lang="en-US" dirty="0"/>
              <a:t> (2022)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Tati</a:t>
            </a:r>
            <a:r>
              <a:rPr lang="en-US" dirty="0"/>
              <a:t> </a:t>
            </a:r>
            <a:r>
              <a:rPr lang="en-US" dirty="0" err="1"/>
              <a:t>Sarihati</a:t>
            </a:r>
            <a:r>
              <a:rPr lang="en-US" dirty="0"/>
              <a:t>, Muhammad </a:t>
            </a:r>
            <a:r>
              <a:rPr lang="en-US" dirty="0" err="1"/>
              <a:t>Luthfie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Budi </a:t>
            </a:r>
            <a:r>
              <a:rPr lang="en-US" dirty="0" err="1"/>
              <a:t>Kurniadi</a:t>
            </a:r>
            <a:r>
              <a:rPr lang="en-US" dirty="0"/>
              <a:t>.</a:t>
            </a:r>
            <a:endParaRPr lang="en-US" sz="2400" dirty="0"/>
          </a:p>
          <a:p>
            <a:pPr lvl="1"/>
            <a:r>
              <a:rPr lang="en-US" dirty="0" err="1"/>
              <a:t>Mengapa</a:t>
            </a:r>
            <a:r>
              <a:rPr lang="en-US" dirty="0"/>
              <a:t> </a:t>
            </a:r>
            <a:r>
              <a:rPr lang="en-US" dirty="0" err="1"/>
              <a:t>relevan</a:t>
            </a:r>
            <a:r>
              <a:rPr lang="en-US" dirty="0"/>
              <a:t>? 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media </a:t>
            </a:r>
            <a:r>
              <a:rPr lang="en-US" dirty="0" err="1"/>
              <a:t>massa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</a:t>
            </a:r>
            <a:endParaRPr lang="en-US" sz="2000" dirty="0"/>
          </a:p>
          <a:p>
            <a:pPr lvl="0"/>
            <a:r>
              <a:rPr lang="en-US" i="1" dirty="0"/>
              <a:t>Media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Masyarakat</a:t>
            </a:r>
            <a:r>
              <a:rPr lang="en-US" i="1" dirty="0"/>
              <a:t> </a:t>
            </a:r>
            <a:r>
              <a:rPr lang="en-US" i="1" dirty="0" err="1"/>
              <a:t>Kini</a:t>
            </a:r>
            <a:r>
              <a:rPr lang="en-US" dirty="0"/>
              <a:t> (2020)</a:t>
            </a:r>
            <a:endParaRPr lang="en-US" sz="2400" dirty="0"/>
          </a:p>
          <a:p>
            <a:pPr marL="228600" lvl="1">
              <a:spcBef>
                <a:spcPts val="1000"/>
              </a:spcBef>
            </a:pPr>
            <a:r>
              <a:rPr lang="en-US" dirty="0" err="1"/>
              <a:t>Mengapa</a:t>
            </a:r>
            <a:r>
              <a:rPr lang="en-US" dirty="0"/>
              <a:t> </a:t>
            </a:r>
            <a:r>
              <a:rPr lang="en-US" dirty="0" err="1"/>
              <a:t>relevan</a:t>
            </a:r>
            <a:r>
              <a:rPr lang="en-US" dirty="0"/>
              <a:t>? 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membahas</a:t>
            </a:r>
            <a:r>
              <a:rPr lang="en-US" dirty="0"/>
              <a:t> </a:t>
            </a:r>
            <a:r>
              <a:rPr lang="en-US" dirty="0" err="1"/>
              <a:t>dinamika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media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isu-isu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 </a:t>
            </a:r>
            <a:r>
              <a:rPr lang="en-US" i="1" dirty="0"/>
              <a:t>framing</a:t>
            </a:r>
            <a:r>
              <a:rPr lang="en-US" dirty="0"/>
              <a:t> media, </a:t>
            </a:r>
            <a:r>
              <a:rPr lang="en-US" dirty="0" err="1"/>
              <a:t>relasi</a:t>
            </a:r>
            <a:r>
              <a:rPr lang="en-US" dirty="0"/>
              <a:t> media-</a:t>
            </a:r>
            <a:r>
              <a:rPr lang="en-US" dirty="0" err="1"/>
              <a:t>audiens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fenomena</a:t>
            </a:r>
            <a:r>
              <a:rPr lang="en-US" dirty="0"/>
              <a:t> media </a:t>
            </a:r>
            <a:r>
              <a:rPr lang="en-US" dirty="0" err="1"/>
              <a:t>baru</a:t>
            </a:r>
            <a:r>
              <a:rPr lang="en-US" dirty="0"/>
              <a:t>. 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57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SATUAN ACARA PERKULIAHAN (SAP)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Perkuliahan</a:t>
            </a:r>
            <a:r>
              <a:rPr lang="en-US" dirty="0"/>
              <a:t> (SAP): Media Massa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Kontemporer</a:t>
            </a:r>
            <a:endParaRPr lang="en-US" dirty="0"/>
          </a:p>
          <a:p>
            <a:pPr lvl="0"/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: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media </a:t>
            </a:r>
            <a:r>
              <a:rPr lang="en-US" dirty="0" err="1"/>
              <a:t>massa</a:t>
            </a:r>
            <a:r>
              <a:rPr lang="en-US" dirty="0"/>
              <a:t>,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pengaruhnya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isu-isu</a:t>
            </a:r>
            <a:r>
              <a:rPr lang="en-US" dirty="0"/>
              <a:t> </a:t>
            </a:r>
            <a:r>
              <a:rPr lang="en-US" dirty="0" err="1"/>
              <a:t>kontemporer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media.</a:t>
            </a:r>
          </a:p>
          <a:p>
            <a:pPr lvl="0"/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: </a:t>
            </a:r>
            <a:r>
              <a:rPr lang="en-US" dirty="0" err="1"/>
              <a:t>Kombinasi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ceramah</a:t>
            </a:r>
            <a:r>
              <a:rPr lang="en-US" dirty="0"/>
              <a:t>, </a:t>
            </a:r>
            <a:r>
              <a:rPr lang="en-US" dirty="0" err="1"/>
              <a:t>diskusi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, </a:t>
            </a:r>
            <a:r>
              <a:rPr lang="en-US" dirty="0" err="1"/>
              <a:t>presentasi</a:t>
            </a:r>
            <a:r>
              <a:rPr lang="en-US" dirty="0"/>
              <a:t>,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penugasan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Penilaian</a:t>
            </a:r>
            <a:r>
              <a:rPr lang="en-US" dirty="0"/>
              <a:t>: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,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, </a:t>
            </a:r>
            <a:r>
              <a:rPr lang="en-US" dirty="0" err="1"/>
              <a:t>Ujian</a:t>
            </a:r>
            <a:r>
              <a:rPr lang="en-US" dirty="0"/>
              <a:t> Tengah Semester (UTS),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Ujian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Semester (UAS).</a:t>
            </a:r>
          </a:p>
        </p:txBody>
      </p:sp>
    </p:spTree>
    <p:extLst>
      <p:ext uri="{BB962C8B-B14F-4D97-AF65-F5344CB8AC3E}">
        <p14:creationId xmlns:p14="http://schemas.microsoft.com/office/powerpoint/2010/main" val="37693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660" y="365125"/>
            <a:ext cx="10645140" cy="1325563"/>
          </a:xfrm>
        </p:spPr>
        <p:txBody>
          <a:bodyPr/>
          <a:lstStyle/>
          <a:p>
            <a:r>
              <a:rPr lang="en-US" dirty="0" smtClean="0"/>
              <a:t>PERTEMUAN 1-7 : FOKUS PADA MEDIA MASSA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7872959"/>
              </p:ext>
            </p:extLst>
          </p:nvPr>
        </p:nvGraphicFramePr>
        <p:xfrm>
          <a:off x="556409" y="1649920"/>
          <a:ext cx="10942172" cy="27612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86710"/>
                <a:gridCol w="2785154"/>
                <a:gridCol w="2785154"/>
                <a:gridCol w="2785154"/>
              </a:tblGrid>
              <a:tr h="5768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</a:rPr>
                        <a:t>Pertemuan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</a:rPr>
                        <a:t>Pokok Bahasan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Sub-</a:t>
                      </a:r>
                      <a:r>
                        <a:rPr lang="en-US" sz="2000" dirty="0" err="1" smtClean="0">
                          <a:effectLst/>
                        </a:rPr>
                        <a:t>Pokok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</a:rPr>
                        <a:t>Bahasan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Metode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Pembelajaran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76200" marB="76200"/>
                </a:tc>
              </a:tr>
              <a:tr h="1971230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Pendahuluan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Kontrak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Perkuliahan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* </a:t>
                      </a:r>
                      <a:r>
                        <a:rPr lang="en-US" sz="2000" dirty="0" err="1">
                          <a:effectLst/>
                        </a:rPr>
                        <a:t>Perkenalan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kontrak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belajar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dan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penjelasan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silabus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br>
                        <a:rPr lang="en-US" sz="2000" dirty="0">
                          <a:effectLst/>
                        </a:rPr>
                      </a:br>
                      <a:r>
                        <a:rPr lang="en-US" sz="2000" dirty="0">
                          <a:effectLst/>
                        </a:rPr>
                        <a:t>* </a:t>
                      </a:r>
                      <a:r>
                        <a:rPr lang="en-US" sz="2000" dirty="0" err="1">
                          <a:effectLst/>
                        </a:rPr>
                        <a:t>Definisi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karakteristik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dasar</a:t>
                      </a:r>
                      <a:r>
                        <a:rPr lang="en-US" sz="2000" dirty="0">
                          <a:effectLst/>
                        </a:rPr>
                        <a:t> media </a:t>
                      </a:r>
                      <a:r>
                        <a:rPr lang="en-US" sz="2000" dirty="0" err="1">
                          <a:effectLst/>
                        </a:rPr>
                        <a:t>massa</a:t>
                      </a:r>
                      <a:r>
                        <a:rPr lang="en-US" sz="2000" dirty="0">
                          <a:effectLst/>
                        </a:rPr>
                        <a:t> (</a:t>
                      </a:r>
                      <a:r>
                        <a:rPr lang="en-US" sz="2000" dirty="0" err="1">
                          <a:effectLst/>
                        </a:rPr>
                        <a:t>cetak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elektronik</a:t>
                      </a:r>
                      <a:r>
                        <a:rPr lang="en-US" sz="2000" dirty="0">
                          <a:effectLst/>
                        </a:rPr>
                        <a:t>, digital).</a:t>
                      </a:r>
                      <a:br>
                        <a:rPr lang="en-US" sz="2000" dirty="0">
                          <a:effectLst/>
                        </a:rPr>
                      </a:br>
                      <a:r>
                        <a:rPr lang="en-US" sz="2000" dirty="0">
                          <a:effectLst/>
                        </a:rPr>
                        <a:t>* </a:t>
                      </a:r>
                      <a:r>
                        <a:rPr lang="en-US" sz="2000" dirty="0" err="1">
                          <a:effectLst/>
                        </a:rPr>
                        <a:t>Pentingnya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mempelajari</a:t>
                      </a:r>
                      <a:r>
                        <a:rPr lang="en-US" sz="2000" dirty="0">
                          <a:effectLst/>
                        </a:rPr>
                        <a:t> media </a:t>
                      </a:r>
                      <a:r>
                        <a:rPr lang="en-US" sz="2000" dirty="0" err="1">
                          <a:effectLst/>
                        </a:rPr>
                        <a:t>massa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dalam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konteks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sosial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kontemporer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Ceramah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diskusi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tanya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jawab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14300" marB="11430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56408" y="2824162"/>
            <a:ext cx="887260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304704" rIns="91440" bIns="304704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22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4640834"/>
              </p:ext>
            </p:extLst>
          </p:nvPr>
        </p:nvGraphicFramePr>
        <p:xfrm>
          <a:off x="502920" y="491489"/>
          <a:ext cx="10869931" cy="63665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37059"/>
                <a:gridCol w="2677624"/>
                <a:gridCol w="2677624"/>
                <a:gridCol w="2677624"/>
              </a:tblGrid>
              <a:tr h="1836494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Sejarah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dan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Perkembangan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Media Massa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*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Evolusi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media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dari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era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cetak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hingga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digital.</a:t>
                      </a:r>
                      <a:b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*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Konsep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massa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audiens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dan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publik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dalam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komunikasi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massa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Ceramah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diskusi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penayangan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video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14300" marB="114300">
                    <a:solidFill>
                      <a:schemeClr val="bg1"/>
                    </a:solidFill>
                  </a:tcPr>
                </a:tc>
              </a:tr>
              <a:tr h="2265009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Teori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Komunikasi</a:t>
                      </a:r>
                      <a:r>
                        <a:rPr lang="en-US" sz="2000" dirty="0">
                          <a:effectLst/>
                        </a:rPr>
                        <a:t> Massa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* Teori-teori utama: Teori Jarum Hipodermik, Teori Agenda Setting, dan Teori Penggunaan dan Gratifikasi.</a:t>
                      </a:r>
                      <a:br>
                        <a:rPr lang="en-US" sz="2000">
                          <a:effectLst/>
                        </a:rPr>
                      </a:br>
                      <a:r>
                        <a:rPr lang="en-US" sz="2000">
                          <a:effectLst/>
                        </a:rPr>
                        <a:t>* Menganalisis relevansi teori-teori ini dalam fenomena media modern.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Ceramah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diskusi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kasus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14300" marB="114300">
                    <a:solidFill>
                      <a:schemeClr val="bg1"/>
                    </a:solidFill>
                  </a:tcPr>
                </a:tc>
              </a:tr>
              <a:tr h="2265009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Ekonomi Politik Media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* </a:t>
                      </a:r>
                      <a:r>
                        <a:rPr lang="en-US" sz="2000" dirty="0" err="1">
                          <a:effectLst/>
                        </a:rPr>
                        <a:t>Hubungan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antara</a:t>
                      </a:r>
                      <a:r>
                        <a:rPr lang="en-US" sz="2000" dirty="0">
                          <a:effectLst/>
                        </a:rPr>
                        <a:t> media, </a:t>
                      </a:r>
                      <a:r>
                        <a:rPr lang="en-US" sz="2000" dirty="0" err="1">
                          <a:effectLst/>
                        </a:rPr>
                        <a:t>kekuasaan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dan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ekonomi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br>
                        <a:rPr lang="en-US" sz="2000" dirty="0">
                          <a:effectLst/>
                        </a:rPr>
                      </a:br>
                      <a:r>
                        <a:rPr lang="en-US" sz="2000" dirty="0">
                          <a:effectLst/>
                        </a:rPr>
                        <a:t>* </a:t>
                      </a:r>
                      <a:r>
                        <a:rPr lang="en-US" sz="2000" dirty="0" err="1">
                          <a:effectLst/>
                        </a:rPr>
                        <a:t>Struktur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kepemilikan</a:t>
                      </a:r>
                      <a:r>
                        <a:rPr lang="en-US" sz="2000" dirty="0">
                          <a:effectLst/>
                        </a:rPr>
                        <a:t> media </a:t>
                      </a:r>
                      <a:r>
                        <a:rPr lang="en-US" sz="2000" dirty="0" err="1">
                          <a:effectLst/>
                        </a:rPr>
                        <a:t>dan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pengaruhnya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terhadap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isi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berita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br>
                        <a:rPr lang="en-US" sz="2000" dirty="0">
                          <a:effectLst/>
                        </a:rPr>
                      </a:br>
                      <a:r>
                        <a:rPr lang="en-US" sz="2000" dirty="0">
                          <a:effectLst/>
                        </a:rPr>
                        <a:t>* </a:t>
                      </a:r>
                      <a:r>
                        <a:rPr lang="en-US" sz="2000" dirty="0" err="1">
                          <a:effectLst/>
                        </a:rPr>
                        <a:t>Oligarki</a:t>
                      </a:r>
                      <a:r>
                        <a:rPr lang="en-US" sz="2000" dirty="0">
                          <a:effectLst/>
                        </a:rPr>
                        <a:t> media di Indonesia.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Ceramah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diskusi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studi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kasus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14300" marB="1143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9597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5838817"/>
              </p:ext>
            </p:extLst>
          </p:nvPr>
        </p:nvGraphicFramePr>
        <p:xfrm>
          <a:off x="662941" y="251460"/>
          <a:ext cx="10881358" cy="66065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07109"/>
                <a:gridCol w="2358083"/>
                <a:gridCol w="2358083"/>
                <a:gridCol w="2358083"/>
              </a:tblGrid>
              <a:tr h="2629454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Regulasi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dan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Etika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Media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*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Aturan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dan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regulasi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media di Indonesia.</a:t>
                      </a:r>
                      <a:b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*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Prinsip-prinsip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etika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jurnalisme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b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*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Tantangan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etika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di era digital (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misalnya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: citizen journalism).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Ceramah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diskusi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tugas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individu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analisis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kasus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etika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media)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14300" marB="114300">
                    <a:solidFill>
                      <a:schemeClr val="bg1"/>
                    </a:solidFill>
                  </a:tcPr>
                </a:tc>
              </a:tr>
              <a:tr h="2308999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Jurnalisme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dan</a:t>
                      </a:r>
                      <a:r>
                        <a:rPr lang="en-US" sz="2000" dirty="0">
                          <a:effectLst/>
                        </a:rPr>
                        <a:t> Media Digital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* </a:t>
                      </a:r>
                      <a:r>
                        <a:rPr lang="en-US" sz="2000" dirty="0" err="1">
                          <a:effectLst/>
                        </a:rPr>
                        <a:t>Transformasi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jurnalisme</a:t>
                      </a:r>
                      <a:r>
                        <a:rPr lang="en-US" sz="2000" dirty="0">
                          <a:effectLst/>
                        </a:rPr>
                        <a:t> di era internet.</a:t>
                      </a:r>
                      <a:br>
                        <a:rPr lang="en-US" sz="2000" dirty="0">
                          <a:effectLst/>
                        </a:rPr>
                      </a:br>
                      <a:r>
                        <a:rPr lang="en-US" sz="2000" dirty="0">
                          <a:effectLst/>
                        </a:rPr>
                        <a:t>* </a:t>
                      </a:r>
                      <a:r>
                        <a:rPr lang="en-US" sz="2000" dirty="0" err="1">
                          <a:effectLst/>
                        </a:rPr>
                        <a:t>Munculnya</a:t>
                      </a:r>
                      <a:r>
                        <a:rPr lang="en-US" sz="2000" dirty="0">
                          <a:effectLst/>
                        </a:rPr>
                        <a:t> media </a:t>
                      </a:r>
                      <a:r>
                        <a:rPr lang="en-US" sz="2000" dirty="0" err="1">
                          <a:effectLst/>
                        </a:rPr>
                        <a:t>siber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dan</a:t>
                      </a:r>
                      <a:r>
                        <a:rPr lang="en-US" sz="2000" dirty="0">
                          <a:effectLst/>
                        </a:rPr>
                        <a:t> platform media </a:t>
                      </a:r>
                      <a:r>
                        <a:rPr lang="en-US" sz="2000" dirty="0" err="1">
                          <a:effectLst/>
                        </a:rPr>
                        <a:t>sosial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br>
                        <a:rPr lang="en-US" sz="2000" dirty="0">
                          <a:effectLst/>
                        </a:rPr>
                      </a:br>
                      <a:r>
                        <a:rPr lang="en-US" sz="2000" dirty="0">
                          <a:effectLst/>
                        </a:rPr>
                        <a:t>* </a:t>
                      </a:r>
                      <a:r>
                        <a:rPr lang="en-US" sz="2000" dirty="0" err="1">
                          <a:effectLst/>
                        </a:rPr>
                        <a:t>Karakteristik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tantangan</a:t>
                      </a:r>
                      <a:r>
                        <a:rPr lang="en-US" sz="2000" dirty="0">
                          <a:effectLst/>
                        </a:rPr>
                        <a:t> citizen journalism.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Ceramah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diskusi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tugas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kelompok</a:t>
                      </a:r>
                      <a:r>
                        <a:rPr lang="en-US" sz="2000" dirty="0">
                          <a:effectLst/>
                        </a:rPr>
                        <a:t> (</a:t>
                      </a:r>
                      <a:r>
                        <a:rPr lang="en-US" sz="2000" dirty="0" err="1">
                          <a:effectLst/>
                        </a:rPr>
                        <a:t>presentasi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analisis</a:t>
                      </a:r>
                      <a:r>
                        <a:rPr lang="en-US" sz="2000" dirty="0">
                          <a:effectLst/>
                        </a:rPr>
                        <a:t> media digital)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14300" marB="114300">
                    <a:solidFill>
                      <a:schemeClr val="bg1"/>
                    </a:solidFill>
                  </a:tcPr>
                </a:tc>
              </a:tr>
              <a:tr h="1668087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Ujian Tengah Semester (UTS)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* Ujian tulis untuk mengevaluasi pemahaman mahasiswa tentang materi pertemuan 1–6.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Ujian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Tulis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14300" marB="1143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9995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PERTEMUAN 9-14: FOKUS PADA  ISU KONTEMPORER DAN MEDIA MASSA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8558535"/>
              </p:ext>
            </p:extLst>
          </p:nvPr>
        </p:nvGraphicFramePr>
        <p:xfrm>
          <a:off x="445770" y="1954530"/>
          <a:ext cx="11121392" cy="49034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0348"/>
                <a:gridCol w="2780348"/>
                <a:gridCol w="2780348"/>
                <a:gridCol w="2780348"/>
              </a:tblGrid>
              <a:tr h="9256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Pertemuan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Pokok Bahasan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Sub-Pokok Bahasan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Metode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Pembelajaran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76200" marB="76200"/>
                </a:tc>
              </a:tr>
              <a:tr h="3977870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8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Isu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Sosial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dan</a:t>
                      </a:r>
                      <a:r>
                        <a:rPr lang="en-US" sz="2000" dirty="0">
                          <a:effectLst/>
                        </a:rPr>
                        <a:t> Media Massa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* </a:t>
                      </a:r>
                      <a:r>
                        <a:rPr lang="en-US" sz="2000" dirty="0" err="1">
                          <a:effectLst/>
                        </a:rPr>
                        <a:t>Peran</a:t>
                      </a:r>
                      <a:r>
                        <a:rPr lang="en-US" sz="2000" dirty="0">
                          <a:effectLst/>
                        </a:rPr>
                        <a:t> media </a:t>
                      </a:r>
                      <a:r>
                        <a:rPr lang="en-US" sz="2000" dirty="0" err="1">
                          <a:effectLst/>
                        </a:rPr>
                        <a:t>dalam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membentuk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opini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publik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tentang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isu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sosial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br>
                        <a:rPr lang="en-US" sz="2000" dirty="0">
                          <a:effectLst/>
                        </a:rPr>
                      </a:br>
                      <a:r>
                        <a:rPr lang="en-US" sz="2000" dirty="0">
                          <a:effectLst/>
                        </a:rPr>
                        <a:t>* </a:t>
                      </a:r>
                      <a:r>
                        <a:rPr lang="en-US" sz="2000" dirty="0" err="1">
                          <a:effectLst/>
                        </a:rPr>
                        <a:t>Analisis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isu-isu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sosial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kontemporer</a:t>
                      </a:r>
                      <a:r>
                        <a:rPr lang="en-US" sz="2000" dirty="0">
                          <a:effectLst/>
                        </a:rPr>
                        <a:t>: </a:t>
                      </a:r>
                      <a:r>
                        <a:rPr lang="en-US" sz="2000" dirty="0" err="1">
                          <a:effectLst/>
                        </a:rPr>
                        <a:t>ujaran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kebencian</a:t>
                      </a:r>
                      <a:r>
                        <a:rPr lang="en-US" sz="2000" dirty="0">
                          <a:effectLst/>
                        </a:rPr>
                        <a:t>, bullying, </a:t>
                      </a:r>
                      <a:r>
                        <a:rPr lang="en-US" sz="2000" dirty="0" err="1">
                          <a:effectLst/>
                        </a:rPr>
                        <a:t>pelecehan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seksual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dll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Ceramah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diskusi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studi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kasus</a:t>
                      </a:r>
                      <a:r>
                        <a:rPr lang="en-US" sz="2000" dirty="0">
                          <a:effectLst/>
                        </a:rPr>
                        <a:t> (</a:t>
                      </a:r>
                      <a:r>
                        <a:rPr lang="en-US" sz="2000" dirty="0" err="1">
                          <a:effectLst/>
                        </a:rPr>
                        <a:t>analisis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isu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sosial</a:t>
                      </a:r>
                      <a:r>
                        <a:rPr lang="en-US" sz="2000" dirty="0">
                          <a:effectLst/>
                        </a:rPr>
                        <a:t> di media)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14300" marB="11430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9180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386342"/>
              </p:ext>
            </p:extLst>
          </p:nvPr>
        </p:nvGraphicFramePr>
        <p:xfrm>
          <a:off x="697229" y="324659"/>
          <a:ext cx="10869932" cy="10002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66941"/>
                <a:gridCol w="1500997"/>
                <a:gridCol w="1500997"/>
                <a:gridCol w="1500997"/>
              </a:tblGrid>
              <a:tr h="3405119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13513" marT="85135" marB="85135"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Isu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Politik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dan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Media Massa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13513" marT="85135" marB="8513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*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Fungsi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media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sebagai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"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anjing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penjaga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" (watchdog)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dalam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demokrasi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b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*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Peran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media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dalam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pemilu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dan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kampanye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politik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b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* Framing 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dan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agenda media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dalam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pemberitaan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politik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13513" marT="85135" marB="8513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Ceramah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diskusi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tugas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kelompok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analisis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 framing media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dalam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kasus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politik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85135" marB="85135">
                    <a:solidFill>
                      <a:schemeClr val="bg2"/>
                    </a:solidFill>
                  </a:tcPr>
                </a:tc>
              </a:tr>
              <a:tr h="3226699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13513" marT="85135" marB="85135"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Isu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Lingkungan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dan</a:t>
                      </a:r>
                      <a:r>
                        <a:rPr lang="en-US" sz="2000" dirty="0">
                          <a:effectLst/>
                        </a:rPr>
                        <a:t> Media Massa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13513" marT="85135" marB="8513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* </a:t>
                      </a:r>
                      <a:r>
                        <a:rPr lang="en-US" sz="2000" dirty="0" err="1">
                          <a:effectLst/>
                        </a:rPr>
                        <a:t>Liputan</a:t>
                      </a:r>
                      <a:r>
                        <a:rPr lang="en-US" sz="2000" dirty="0">
                          <a:effectLst/>
                        </a:rPr>
                        <a:t> media </a:t>
                      </a:r>
                      <a:r>
                        <a:rPr lang="en-US" sz="2000" dirty="0" err="1">
                          <a:effectLst/>
                        </a:rPr>
                        <a:t>terhadap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isu-isu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lingkungan</a:t>
                      </a:r>
                      <a:r>
                        <a:rPr lang="en-US" sz="2000" dirty="0">
                          <a:effectLst/>
                        </a:rPr>
                        <a:t>: </a:t>
                      </a:r>
                      <a:r>
                        <a:rPr lang="en-US" sz="2000" dirty="0" err="1">
                          <a:effectLst/>
                        </a:rPr>
                        <a:t>perubahan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iklim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polusi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deforestasi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br>
                        <a:rPr lang="en-US" sz="2000" dirty="0">
                          <a:effectLst/>
                        </a:rPr>
                      </a:br>
                      <a:r>
                        <a:rPr lang="en-US" sz="2000" dirty="0">
                          <a:effectLst/>
                        </a:rPr>
                        <a:t>* </a:t>
                      </a:r>
                      <a:r>
                        <a:rPr lang="en-US" sz="2000" dirty="0" err="1">
                          <a:effectLst/>
                        </a:rPr>
                        <a:t>Peran</a:t>
                      </a:r>
                      <a:r>
                        <a:rPr lang="en-US" sz="2000" dirty="0">
                          <a:effectLst/>
                        </a:rPr>
                        <a:t> media </a:t>
                      </a:r>
                      <a:r>
                        <a:rPr lang="en-US" sz="2000" dirty="0" err="1">
                          <a:effectLst/>
                        </a:rPr>
                        <a:t>dalam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membangun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kesadaran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gerakan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lingkungan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br>
                        <a:rPr lang="en-US" sz="2000" dirty="0">
                          <a:effectLst/>
                        </a:rPr>
                      </a:br>
                      <a:r>
                        <a:rPr lang="en-US" sz="2000" dirty="0">
                          <a:effectLst/>
                        </a:rPr>
                        <a:t>* </a:t>
                      </a:r>
                      <a:r>
                        <a:rPr lang="en-US" sz="2000" dirty="0" err="1">
                          <a:effectLst/>
                        </a:rPr>
                        <a:t>Analisis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isu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lingkungan</a:t>
                      </a:r>
                      <a:r>
                        <a:rPr lang="en-US" sz="2000" dirty="0">
                          <a:effectLst/>
                        </a:rPr>
                        <a:t> di media </a:t>
                      </a:r>
                      <a:r>
                        <a:rPr lang="en-US" sz="2000" dirty="0" err="1">
                          <a:effectLst/>
                        </a:rPr>
                        <a:t>sosial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13513" marT="85135" marB="8513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Ceramah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diskusi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penayangan</a:t>
                      </a:r>
                      <a:r>
                        <a:rPr lang="en-US" sz="2000" dirty="0">
                          <a:effectLst/>
                        </a:rPr>
                        <a:t> documenter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85135" marB="85135">
                    <a:solidFill>
                      <a:schemeClr val="bg1"/>
                    </a:solidFill>
                  </a:tcPr>
                </a:tc>
              </a:tr>
              <a:tr h="3226699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13513" marT="85135" marB="85135"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Disinformasi, Hoaks, dan Literasi Digital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13513" marT="85135" marB="85135"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* Penyebaran hoaks dan disinformasi di media massa.</a:t>
                      </a:r>
                      <a:br>
                        <a:rPr lang="en-US" sz="2000">
                          <a:effectLst/>
                        </a:rPr>
                      </a:br>
                      <a:r>
                        <a:rPr lang="en-US" sz="2000">
                          <a:effectLst/>
                        </a:rPr>
                        <a:t>* Penyebab dan dampak hoaks terhadap masyarakat.</a:t>
                      </a:r>
                      <a:br>
                        <a:rPr lang="en-US" sz="2000">
                          <a:effectLst/>
                        </a:rPr>
                      </a:br>
                      <a:r>
                        <a:rPr lang="en-US" sz="2000">
                          <a:effectLst/>
                        </a:rPr>
                        <a:t>* Strategi meningkatkan literasi digital dan kemampuan verifikasi fakta.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13513" marT="85135" marB="85135"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Ceramah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diskusi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studi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kasus</a:t>
                      </a:r>
                      <a:r>
                        <a:rPr lang="en-US" sz="2000" dirty="0">
                          <a:effectLst/>
                        </a:rPr>
                        <a:t> (</a:t>
                      </a:r>
                      <a:r>
                        <a:rPr lang="en-US" sz="2000" dirty="0" err="1">
                          <a:effectLst/>
                        </a:rPr>
                        <a:t>analisis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hoaks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disinformasi</a:t>
                      </a:r>
                      <a:r>
                        <a:rPr lang="en-US" sz="2000" dirty="0">
                          <a:effectLst/>
                        </a:rPr>
                        <a:t>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85135" marB="8513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3642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9883875"/>
              </p:ext>
            </p:extLst>
          </p:nvPr>
        </p:nvGraphicFramePr>
        <p:xfrm>
          <a:off x="537210" y="594359"/>
          <a:ext cx="11132820" cy="62636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3205"/>
                <a:gridCol w="2783205"/>
                <a:gridCol w="2783205"/>
                <a:gridCol w="2783205"/>
              </a:tblGrid>
              <a:tr h="1981443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12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Gerakan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Sosial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dan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Media Massa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*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Peran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media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massa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dan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media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sosial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dalam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memobilisasi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gerakan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sosial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b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*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Kajian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kasus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gerakan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sosial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yang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difasilitasi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oleh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media.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Ceramah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diskusi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studi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kasus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gerakan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sosial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di media)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14300" marB="114300">
                    <a:solidFill>
                      <a:schemeClr val="bg1"/>
                    </a:solidFill>
                  </a:tcPr>
                </a:tc>
              </a:tr>
              <a:tr h="2620067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Analisis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Konten</a:t>
                      </a:r>
                      <a:r>
                        <a:rPr lang="en-US" sz="2000" dirty="0">
                          <a:effectLst/>
                        </a:rPr>
                        <a:t> Media </a:t>
                      </a:r>
                      <a:r>
                        <a:rPr lang="en-US" sz="2000" dirty="0" err="1">
                          <a:effectLst/>
                        </a:rPr>
                        <a:t>dan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Isu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Kontemporer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* </a:t>
                      </a:r>
                      <a:r>
                        <a:rPr lang="en-US" sz="2000" dirty="0" err="1">
                          <a:effectLst/>
                        </a:rPr>
                        <a:t>Pendalaman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analisis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kasus-kasus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kontemporer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br>
                        <a:rPr lang="en-US" sz="2000" dirty="0">
                          <a:effectLst/>
                        </a:rPr>
                      </a:br>
                      <a:r>
                        <a:rPr lang="en-US" sz="2000" dirty="0">
                          <a:effectLst/>
                        </a:rPr>
                        <a:t>* </a:t>
                      </a:r>
                      <a:r>
                        <a:rPr lang="en-US" sz="2000" dirty="0" err="1">
                          <a:effectLst/>
                        </a:rPr>
                        <a:t>Mahasiswa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mempresentasikan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hasil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tugas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proyek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kelompok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br>
                        <a:rPr lang="en-US" sz="2000" dirty="0">
                          <a:effectLst/>
                        </a:rPr>
                      </a:br>
                      <a:r>
                        <a:rPr lang="en-US" sz="2000" dirty="0">
                          <a:effectLst/>
                        </a:rPr>
                        <a:t>* </a:t>
                      </a:r>
                      <a:r>
                        <a:rPr lang="en-US" sz="2000" dirty="0" err="1">
                          <a:effectLst/>
                        </a:rPr>
                        <a:t>Diskusi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umpan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balik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atas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proyek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mahasiswa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Presentasi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kelompok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diskusi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14300" marB="114300">
                    <a:solidFill>
                      <a:schemeClr val="bg1"/>
                    </a:solidFill>
                  </a:tcPr>
                </a:tc>
              </a:tr>
              <a:tr h="1662132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Ujian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Akhir</a:t>
                      </a:r>
                      <a:r>
                        <a:rPr lang="en-US" sz="2000" dirty="0">
                          <a:effectLst/>
                        </a:rPr>
                        <a:t> Semester (UAS)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* Ujian tulis untuk mengevaluasi pemahaman mahasiswa secara komprehensif.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Ujian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Tulis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14300" marB="1143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220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BUKU TENTANG TEORI KOMUNIKASI MASSA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sz="2200" i="1" dirty="0" smtClean="0"/>
              <a:t>Communication </a:t>
            </a:r>
            <a:r>
              <a:rPr lang="en-US" sz="2200" i="1" dirty="0"/>
              <a:t>Theories; Origin, Methods, and Uses in the Mass Media</a:t>
            </a:r>
            <a:r>
              <a:rPr lang="en-US" sz="2200" dirty="0"/>
              <a:t> (</a:t>
            </a:r>
            <a:r>
              <a:rPr lang="en-US" sz="2200" dirty="0" err="1"/>
              <a:t>Edisi</a:t>
            </a:r>
            <a:r>
              <a:rPr lang="en-US" sz="2200" dirty="0"/>
              <a:t> </a:t>
            </a:r>
            <a:r>
              <a:rPr lang="en-US" sz="2200" dirty="0" err="1"/>
              <a:t>Terbaru</a:t>
            </a:r>
            <a:r>
              <a:rPr lang="en-US" sz="2200" dirty="0"/>
              <a:t>) </a:t>
            </a:r>
            <a:r>
              <a:rPr lang="en-US" sz="2200" dirty="0" err="1"/>
              <a:t>oleh</a:t>
            </a:r>
            <a:r>
              <a:rPr lang="en-US" sz="2200" dirty="0"/>
              <a:t> Werner J. </a:t>
            </a:r>
            <a:r>
              <a:rPr lang="en-US" sz="2200" dirty="0" err="1"/>
              <a:t>Severin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James W. Tankard.</a:t>
            </a:r>
          </a:p>
          <a:p>
            <a:pPr lvl="1"/>
            <a:r>
              <a:rPr lang="en-US" sz="2200" dirty="0" err="1"/>
              <a:t>Mengapa</a:t>
            </a:r>
            <a:r>
              <a:rPr lang="en-US" sz="2200" dirty="0"/>
              <a:t> </a:t>
            </a:r>
            <a:r>
              <a:rPr lang="en-US" sz="2200" dirty="0" err="1"/>
              <a:t>relevan</a:t>
            </a:r>
            <a:r>
              <a:rPr lang="en-US" sz="2200" dirty="0"/>
              <a:t>? </a:t>
            </a:r>
            <a:r>
              <a:rPr lang="en-US" sz="2200" dirty="0" err="1"/>
              <a:t>Buku</a:t>
            </a:r>
            <a:r>
              <a:rPr lang="en-US" sz="2200" dirty="0"/>
              <a:t> </a:t>
            </a:r>
            <a:r>
              <a:rPr lang="en-US" sz="2200" dirty="0" err="1"/>
              <a:t>ini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panduan</a:t>
            </a:r>
            <a:r>
              <a:rPr lang="en-US" sz="2200" dirty="0"/>
              <a:t> </a:t>
            </a:r>
            <a:r>
              <a:rPr lang="en-US" sz="2200" dirty="0" err="1"/>
              <a:t>klasik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memahami</a:t>
            </a:r>
            <a:r>
              <a:rPr lang="en-US" sz="2200" dirty="0"/>
              <a:t> </a:t>
            </a:r>
            <a:r>
              <a:rPr lang="en-US" sz="2200" dirty="0" err="1"/>
              <a:t>berbagai</a:t>
            </a:r>
            <a:r>
              <a:rPr lang="en-US" sz="2200" dirty="0"/>
              <a:t> </a:t>
            </a:r>
            <a:r>
              <a:rPr lang="en-US" sz="2200" dirty="0" err="1"/>
              <a:t>teori</a:t>
            </a:r>
            <a:r>
              <a:rPr lang="en-US" sz="2200" dirty="0"/>
              <a:t> </a:t>
            </a:r>
            <a:r>
              <a:rPr lang="en-US" sz="2200" dirty="0" err="1"/>
              <a:t>komunikasi</a:t>
            </a:r>
            <a:r>
              <a:rPr lang="en-US" sz="2200" dirty="0"/>
              <a:t> </a:t>
            </a:r>
            <a:r>
              <a:rPr lang="en-US" sz="2200" dirty="0" err="1"/>
              <a:t>massa</a:t>
            </a:r>
            <a:r>
              <a:rPr lang="en-US" sz="2200" dirty="0"/>
              <a:t>, </a:t>
            </a:r>
            <a:r>
              <a:rPr lang="en-US" sz="2200" dirty="0" err="1"/>
              <a:t>mulai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yang paling </a:t>
            </a:r>
            <a:r>
              <a:rPr lang="en-US" sz="2200" dirty="0" err="1"/>
              <a:t>awal</a:t>
            </a:r>
            <a:r>
              <a:rPr lang="en-US" sz="2200" dirty="0"/>
              <a:t> </a:t>
            </a:r>
            <a:r>
              <a:rPr lang="en-US" sz="2200" dirty="0" err="1"/>
              <a:t>hingga</a:t>
            </a:r>
            <a:r>
              <a:rPr lang="en-US" sz="2200" dirty="0"/>
              <a:t> yang </a:t>
            </a:r>
            <a:r>
              <a:rPr lang="en-US" sz="2200" dirty="0" err="1"/>
              <a:t>lebih</a:t>
            </a:r>
            <a:r>
              <a:rPr lang="en-US" sz="2200" dirty="0"/>
              <a:t> modern. </a:t>
            </a:r>
            <a:r>
              <a:rPr lang="en-US" sz="2200" dirty="0" err="1"/>
              <a:t>Sangat</a:t>
            </a:r>
            <a:r>
              <a:rPr lang="en-US" sz="2200" dirty="0"/>
              <a:t> </a:t>
            </a:r>
            <a:r>
              <a:rPr lang="en-US" sz="2200" dirty="0" err="1"/>
              <a:t>cocok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menjelaskan</a:t>
            </a:r>
            <a:r>
              <a:rPr lang="en-US" sz="2200" dirty="0"/>
              <a:t> </a:t>
            </a:r>
            <a:r>
              <a:rPr lang="en-US" sz="2200" dirty="0" err="1"/>
              <a:t>materi</a:t>
            </a:r>
            <a:r>
              <a:rPr lang="en-US" sz="2200" dirty="0"/>
              <a:t> </a:t>
            </a:r>
            <a:r>
              <a:rPr lang="en-US" sz="2200" dirty="0" err="1"/>
              <a:t>pertemuan</a:t>
            </a:r>
            <a:r>
              <a:rPr lang="en-US" sz="2200" dirty="0"/>
              <a:t> </a:t>
            </a:r>
            <a:r>
              <a:rPr lang="en-US" sz="2200" dirty="0" err="1"/>
              <a:t>awal</a:t>
            </a:r>
            <a:r>
              <a:rPr lang="en-US" sz="2200" dirty="0"/>
              <a:t> </a:t>
            </a:r>
            <a:r>
              <a:rPr lang="en-US" sz="2200" dirty="0" err="1"/>
              <a:t>tentang</a:t>
            </a:r>
            <a:r>
              <a:rPr lang="en-US" sz="2200" dirty="0"/>
              <a:t> </a:t>
            </a:r>
            <a:r>
              <a:rPr lang="en-US" sz="2200" dirty="0" err="1"/>
              <a:t>teori-teori</a:t>
            </a:r>
            <a:r>
              <a:rPr lang="en-US" sz="2200" dirty="0"/>
              <a:t> </a:t>
            </a:r>
            <a:r>
              <a:rPr lang="en-US" sz="2200" dirty="0" err="1"/>
              <a:t>komunikasi</a:t>
            </a:r>
            <a:r>
              <a:rPr lang="en-US" sz="2200" dirty="0"/>
              <a:t>.</a:t>
            </a:r>
          </a:p>
          <a:p>
            <a:pPr lvl="0"/>
            <a:r>
              <a:rPr lang="en-US" sz="2200" i="1" dirty="0" err="1"/>
              <a:t>Teori</a:t>
            </a:r>
            <a:r>
              <a:rPr lang="en-US" sz="2200" i="1" dirty="0"/>
              <a:t> </a:t>
            </a:r>
            <a:r>
              <a:rPr lang="en-US" sz="2200" i="1" dirty="0" err="1"/>
              <a:t>Komunikasi</a:t>
            </a:r>
            <a:r>
              <a:rPr lang="en-US" sz="2200" i="1" dirty="0"/>
              <a:t> Massa</a:t>
            </a:r>
            <a:r>
              <a:rPr lang="en-US" sz="2200" dirty="0"/>
              <a:t> (</a:t>
            </a:r>
            <a:r>
              <a:rPr lang="en-US" sz="2200" dirty="0" err="1"/>
              <a:t>Edisi</a:t>
            </a:r>
            <a:r>
              <a:rPr lang="en-US" sz="2200" dirty="0"/>
              <a:t> </a:t>
            </a:r>
            <a:r>
              <a:rPr lang="en-US" sz="2200" dirty="0" err="1"/>
              <a:t>Terbaru</a:t>
            </a:r>
            <a:r>
              <a:rPr lang="en-US" sz="2200" dirty="0"/>
              <a:t>) </a:t>
            </a:r>
            <a:r>
              <a:rPr lang="en-US" sz="2200" dirty="0" err="1"/>
              <a:t>oleh</a:t>
            </a:r>
            <a:r>
              <a:rPr lang="en-US" sz="2200" dirty="0"/>
              <a:t> Denis </a:t>
            </a:r>
            <a:r>
              <a:rPr lang="en-US" sz="2200" dirty="0" err="1"/>
              <a:t>McQuail</a:t>
            </a:r>
            <a:r>
              <a:rPr lang="en-US" sz="2200" dirty="0"/>
              <a:t>.</a:t>
            </a:r>
          </a:p>
          <a:p>
            <a:pPr lvl="1"/>
            <a:r>
              <a:rPr lang="en-US" sz="2200" dirty="0" err="1"/>
              <a:t>Mengapa</a:t>
            </a:r>
            <a:r>
              <a:rPr lang="en-US" sz="2200" dirty="0"/>
              <a:t> </a:t>
            </a:r>
            <a:r>
              <a:rPr lang="en-US" sz="2200" dirty="0" err="1"/>
              <a:t>relevan</a:t>
            </a:r>
            <a:r>
              <a:rPr lang="en-US" sz="2200" dirty="0"/>
              <a:t>? </a:t>
            </a:r>
            <a:r>
              <a:rPr lang="en-US" sz="2200" dirty="0" err="1"/>
              <a:t>McQuail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salah</a:t>
            </a:r>
            <a:r>
              <a:rPr lang="en-US" sz="2200" dirty="0"/>
              <a:t> </a:t>
            </a:r>
            <a:r>
              <a:rPr lang="en-US" sz="2200" dirty="0" err="1"/>
              <a:t>satu</a:t>
            </a:r>
            <a:r>
              <a:rPr lang="en-US" sz="2200" dirty="0"/>
              <a:t> </a:t>
            </a:r>
            <a:r>
              <a:rPr lang="en-US" sz="2200" dirty="0" err="1"/>
              <a:t>pakar</a:t>
            </a:r>
            <a:r>
              <a:rPr lang="en-US" sz="2200" dirty="0"/>
              <a:t> </a:t>
            </a:r>
            <a:r>
              <a:rPr lang="en-US" sz="2200" dirty="0" err="1"/>
              <a:t>komunikasi</a:t>
            </a:r>
            <a:r>
              <a:rPr lang="en-US" sz="2200" dirty="0"/>
              <a:t> </a:t>
            </a:r>
            <a:r>
              <a:rPr lang="en-US" sz="2200" dirty="0" err="1"/>
              <a:t>massa</a:t>
            </a:r>
            <a:r>
              <a:rPr lang="en-US" sz="2200" dirty="0"/>
              <a:t> </a:t>
            </a:r>
            <a:r>
              <a:rPr lang="en-US" sz="2200" dirty="0" err="1"/>
              <a:t>terkemuka</a:t>
            </a:r>
            <a:r>
              <a:rPr lang="en-US" sz="2200" dirty="0"/>
              <a:t>. </a:t>
            </a:r>
            <a:r>
              <a:rPr lang="en-US" sz="2200" dirty="0" err="1"/>
              <a:t>Bukunya</a:t>
            </a:r>
            <a:r>
              <a:rPr lang="en-US" sz="2200" dirty="0"/>
              <a:t> </a:t>
            </a:r>
            <a:r>
              <a:rPr lang="en-US" sz="2200" dirty="0" err="1"/>
              <a:t>menyediakan</a:t>
            </a:r>
            <a:r>
              <a:rPr lang="en-US" sz="2200" dirty="0"/>
              <a:t> </a:t>
            </a:r>
            <a:r>
              <a:rPr lang="en-US" sz="2200" dirty="0" err="1"/>
              <a:t>kerangka</a:t>
            </a:r>
            <a:r>
              <a:rPr lang="en-US" sz="2200" dirty="0"/>
              <a:t> </a:t>
            </a:r>
            <a:r>
              <a:rPr lang="en-US" sz="2200" dirty="0" err="1"/>
              <a:t>teoretis</a:t>
            </a:r>
            <a:r>
              <a:rPr lang="en-US" sz="2200" dirty="0"/>
              <a:t> yang </a:t>
            </a:r>
            <a:r>
              <a:rPr lang="en-US" sz="2200" dirty="0" err="1"/>
              <a:t>komprehensif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mudah</a:t>
            </a:r>
            <a:r>
              <a:rPr lang="en-US" sz="2200" dirty="0"/>
              <a:t> </a:t>
            </a:r>
            <a:r>
              <a:rPr lang="en-US" sz="2200" dirty="0" err="1"/>
              <a:t>dipahami</a:t>
            </a:r>
            <a:r>
              <a:rPr lang="en-US" sz="2200" dirty="0"/>
              <a:t>, </a:t>
            </a:r>
            <a:r>
              <a:rPr lang="en-US" sz="2200" dirty="0" err="1"/>
              <a:t>termasuk</a:t>
            </a:r>
            <a:r>
              <a:rPr lang="en-US" sz="2200" dirty="0"/>
              <a:t> </a:t>
            </a:r>
            <a:r>
              <a:rPr lang="en-US" sz="2200" dirty="0" err="1"/>
              <a:t>pandangan</a:t>
            </a:r>
            <a:r>
              <a:rPr lang="en-US" sz="2200" dirty="0"/>
              <a:t> </a:t>
            </a:r>
            <a:r>
              <a:rPr lang="en-US" sz="2200" dirty="0" err="1"/>
              <a:t>kritis</a:t>
            </a:r>
            <a:r>
              <a:rPr lang="en-US" sz="2200" dirty="0"/>
              <a:t> </a:t>
            </a:r>
            <a:r>
              <a:rPr lang="en-US" sz="2200" dirty="0" err="1"/>
              <a:t>terhadap</a:t>
            </a:r>
            <a:r>
              <a:rPr lang="en-US" sz="2200" dirty="0"/>
              <a:t> </a:t>
            </a:r>
            <a:r>
              <a:rPr lang="en-US" sz="2200" dirty="0" err="1"/>
              <a:t>peran</a:t>
            </a:r>
            <a:r>
              <a:rPr lang="en-US" sz="2200" dirty="0"/>
              <a:t> media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masyarakat</a:t>
            </a:r>
            <a:r>
              <a:rPr lang="en-US" sz="2200" dirty="0"/>
              <a:t>.</a:t>
            </a:r>
          </a:p>
          <a:p>
            <a:pPr lvl="0"/>
            <a:r>
              <a:rPr lang="en-US" sz="2200" i="1" dirty="0"/>
              <a:t>Mass Media Research, an Introduction</a:t>
            </a:r>
            <a:r>
              <a:rPr lang="en-US" sz="2200" dirty="0"/>
              <a:t> (</a:t>
            </a:r>
            <a:r>
              <a:rPr lang="en-US" sz="2200" dirty="0" err="1"/>
              <a:t>Edisi</a:t>
            </a:r>
            <a:r>
              <a:rPr lang="en-US" sz="2200" dirty="0"/>
              <a:t> </a:t>
            </a:r>
            <a:r>
              <a:rPr lang="en-US" sz="2200" dirty="0" err="1"/>
              <a:t>Terbaru</a:t>
            </a:r>
            <a:r>
              <a:rPr lang="en-US" sz="2200" dirty="0"/>
              <a:t>) </a:t>
            </a:r>
            <a:r>
              <a:rPr lang="en-US" sz="2200" dirty="0" err="1"/>
              <a:t>oleh</a:t>
            </a:r>
            <a:r>
              <a:rPr lang="en-US" sz="2200" dirty="0"/>
              <a:t> Roger D. </a:t>
            </a:r>
            <a:r>
              <a:rPr lang="en-US" sz="2200" dirty="0" err="1"/>
              <a:t>Wimmer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Joseph R. Dominick</a:t>
            </a:r>
            <a:r>
              <a:rPr lang="en-US" sz="2200" dirty="0" smtClean="0"/>
              <a:t>.</a:t>
            </a:r>
          </a:p>
          <a:p>
            <a:r>
              <a:rPr lang="en-US" sz="2200" dirty="0" err="1"/>
              <a:t>Mengapa</a:t>
            </a:r>
            <a:r>
              <a:rPr lang="en-US" sz="2200" dirty="0"/>
              <a:t> </a:t>
            </a:r>
            <a:r>
              <a:rPr lang="en-US" sz="2200" dirty="0" err="1"/>
              <a:t>relevan</a:t>
            </a:r>
            <a:r>
              <a:rPr lang="en-US" sz="2200" dirty="0"/>
              <a:t>? </a:t>
            </a:r>
            <a:r>
              <a:rPr lang="en-US" sz="2200" dirty="0" err="1"/>
              <a:t>Buku</a:t>
            </a:r>
            <a:r>
              <a:rPr lang="en-US" sz="2200" dirty="0"/>
              <a:t> </a:t>
            </a:r>
            <a:r>
              <a:rPr lang="en-US" sz="2200" dirty="0" err="1"/>
              <a:t>ini</a:t>
            </a:r>
            <a:r>
              <a:rPr lang="en-US" sz="2200" dirty="0"/>
              <a:t> </a:t>
            </a:r>
            <a:r>
              <a:rPr lang="en-US" sz="2200" dirty="0" err="1"/>
              <a:t>memberikan</a:t>
            </a:r>
            <a:r>
              <a:rPr lang="en-US" sz="2200" dirty="0"/>
              <a:t> </a:t>
            </a:r>
            <a:r>
              <a:rPr lang="en-US" sz="2200" dirty="0" err="1"/>
              <a:t>pengantar</a:t>
            </a:r>
            <a:r>
              <a:rPr lang="en-US" sz="2200" dirty="0"/>
              <a:t> </a:t>
            </a:r>
            <a:r>
              <a:rPr lang="en-US" sz="2200" dirty="0" err="1"/>
              <a:t>tentang</a:t>
            </a:r>
            <a:r>
              <a:rPr lang="en-US" sz="2200" dirty="0"/>
              <a:t> </a:t>
            </a:r>
            <a:r>
              <a:rPr lang="en-US" sz="2200" dirty="0" err="1"/>
              <a:t>metode-metode</a:t>
            </a:r>
            <a:r>
              <a:rPr lang="en-US" sz="2200" dirty="0"/>
              <a:t> </a:t>
            </a:r>
            <a:r>
              <a:rPr lang="en-US" sz="2200" dirty="0" err="1"/>
              <a:t>penelitian</a:t>
            </a:r>
            <a:r>
              <a:rPr lang="en-US" sz="2200" dirty="0"/>
              <a:t> yang </a:t>
            </a:r>
            <a:r>
              <a:rPr lang="en-US" sz="2200" dirty="0" err="1"/>
              <a:t>digunakan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studi</a:t>
            </a:r>
            <a:r>
              <a:rPr lang="en-US" sz="2200" dirty="0"/>
              <a:t> media </a:t>
            </a:r>
            <a:r>
              <a:rPr lang="en-US" sz="2200" dirty="0" err="1"/>
              <a:t>massa</a:t>
            </a:r>
            <a:r>
              <a:rPr lang="en-US" sz="2200" dirty="0"/>
              <a:t>, yang </a:t>
            </a:r>
            <a:r>
              <a:rPr lang="en-US" sz="2200" dirty="0" err="1"/>
              <a:t>berguna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memahami</a:t>
            </a:r>
            <a:r>
              <a:rPr lang="en-US" sz="2200" dirty="0"/>
              <a:t> </a:t>
            </a:r>
            <a:r>
              <a:rPr lang="en-US" sz="2200" dirty="0" err="1"/>
              <a:t>bagaimana</a:t>
            </a:r>
            <a:r>
              <a:rPr lang="en-US" sz="2200" dirty="0"/>
              <a:t> data </a:t>
            </a:r>
            <a:r>
              <a:rPr lang="en-US" sz="2200" dirty="0" err="1"/>
              <a:t>tentang</a:t>
            </a:r>
            <a:r>
              <a:rPr lang="en-US" sz="2200" dirty="0"/>
              <a:t> media </a:t>
            </a:r>
            <a:r>
              <a:rPr lang="en-US" sz="2200" dirty="0" err="1"/>
              <a:t>dikumpulkan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dianalisis</a:t>
            </a:r>
            <a:r>
              <a:rPr lang="en-US" sz="2200" dirty="0"/>
              <a:t>. </a:t>
            </a:r>
          </a:p>
          <a:p>
            <a:pPr lvl="0"/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905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522</Words>
  <Application>Microsoft Office PowerPoint</Application>
  <PresentationFormat>Widescreen</PresentationFormat>
  <Paragraphs>96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 Unicode MS</vt:lpstr>
      <vt:lpstr>Arial</vt:lpstr>
      <vt:lpstr>Calibri</vt:lpstr>
      <vt:lpstr>Calibri Light</vt:lpstr>
      <vt:lpstr>Times New Roman</vt:lpstr>
      <vt:lpstr>Office Theme</vt:lpstr>
      <vt:lpstr>PowerPoint Presentation</vt:lpstr>
      <vt:lpstr>SATUAN ACARA PERKULIAHAN (SAP)</vt:lpstr>
      <vt:lpstr>PERTEMUAN 1-7 : FOKUS PADA MEDIA MASSA</vt:lpstr>
      <vt:lpstr>PowerPoint Presentation</vt:lpstr>
      <vt:lpstr>PowerPoint Presentation</vt:lpstr>
      <vt:lpstr>PERTEMUAN 9-14: FOKUS PADA  ISU KONTEMPORER DAN MEDIA MASSA</vt:lpstr>
      <vt:lpstr>PowerPoint Presentation</vt:lpstr>
      <vt:lpstr>PowerPoint Presentation</vt:lpstr>
      <vt:lpstr>BUKU TENTANG TEORI KOMUNIKASI MASSA</vt:lpstr>
      <vt:lpstr>BUKU TENTANG MEDIA DIGITAL DAN ISU KONTEMPORER</vt:lpstr>
      <vt:lpstr>BUKU TENTANG ISU SOSAIL DAN POLITIK DALAM MEDIA MASSA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Anin</dc:creator>
  <cp:lastModifiedBy>Anin</cp:lastModifiedBy>
  <cp:revision>16</cp:revision>
  <dcterms:created xsi:type="dcterms:W3CDTF">2025-09-23T00:10:46Z</dcterms:created>
  <dcterms:modified xsi:type="dcterms:W3CDTF">2025-09-23T12:31:34Z</dcterms:modified>
</cp:coreProperties>
</file>